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837FD-19B5-4486-8131-AA5800F2F00B}" type="datetimeFigureOut">
              <a:rPr lang="it-IT" smtClean="0"/>
              <a:t>29/10/2012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B209C-116A-45A9-A504-CC2AA9308FE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urcost.org/decisioni/1995/0161s-95.htm" TargetMode="External"/><Relationship Id="rId2" Type="http://schemas.openxmlformats.org/officeDocument/2006/relationships/hyperlink" Target="http://www.giurcost.org/decisioni/1988/0302s-88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iurcost.org/decisioni/1996/0197o-96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Reiterazione </a:t>
            </a:r>
            <a:r>
              <a:rPr lang="it-IT" smtClean="0">
                <a:solidFill>
                  <a:srgbClr val="FF0000"/>
                </a:solidFill>
              </a:rPr>
              <a:t>del d-l: </a:t>
            </a:r>
            <a:r>
              <a:rPr lang="it-IT" dirty="0" smtClean="0">
                <a:solidFill>
                  <a:srgbClr val="FF0000"/>
                </a:solidFill>
              </a:rPr>
              <a:t>sent. 360/1996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92888" cy="5472608"/>
          </a:xfrm>
        </p:spPr>
        <p:txBody>
          <a:bodyPr>
            <a:noAutofit/>
          </a:bodyPr>
          <a:lstStyle/>
          <a:p>
            <a:pPr algn="l"/>
            <a:r>
              <a:rPr lang="it-IT" sz="1600" dirty="0">
                <a:solidFill>
                  <a:schemeClr val="tx1"/>
                </a:solidFill>
              </a:rPr>
              <a:t>Ora, il decreto-legge iterato o reiterato - per il fatto di riprodurre (nel suo complesso o in singole disposizioni) il contenuto di un decreto-legge non convertito, senza introdurre variazioni sostanziali - lede la previsione costituzionale sotto più profili: </a:t>
            </a:r>
            <a:r>
              <a:rPr lang="it-IT" sz="1600" dirty="0" smtClean="0">
                <a:solidFill>
                  <a:schemeClr val="tx1"/>
                </a:solidFill>
              </a:rPr>
              <a:t>perché</a:t>
            </a:r>
            <a:r>
              <a:rPr lang="it-IT" sz="1600" dirty="0">
                <a:solidFill>
                  <a:schemeClr val="tx1"/>
                </a:solidFill>
              </a:rPr>
              <a:t> altera la natura provvisoria della decretazione d'urgenza procrastinando, di fatto, il termine invalicabile previsto dalla Costituzione per la conversione in legge</a:t>
            </a:r>
            <a:r>
              <a:rPr lang="it-IT" sz="1600" dirty="0" smtClean="0">
                <a:solidFill>
                  <a:schemeClr val="tx1"/>
                </a:solidFill>
              </a:rPr>
              <a:t>; perché</a:t>
            </a:r>
            <a:r>
              <a:rPr lang="it-IT" sz="1600" dirty="0">
                <a:solidFill>
                  <a:schemeClr val="tx1"/>
                </a:solidFill>
              </a:rPr>
              <a:t> toglie valore al carattere "straordinario" dei requisiti della necessità e dell'urgenza, dal momento che la reiterazione viene a stabilizzare e a prolungare nel tempo il richiamo ai motivi già posti a fondamento del primo decreto; </a:t>
            </a:r>
            <a:r>
              <a:rPr lang="it-IT" sz="1600" dirty="0" smtClean="0">
                <a:solidFill>
                  <a:schemeClr val="tx1"/>
                </a:solidFill>
              </a:rPr>
              <a:t>perché</a:t>
            </a:r>
            <a:r>
              <a:rPr lang="it-IT" sz="1600" dirty="0">
                <a:solidFill>
                  <a:schemeClr val="tx1"/>
                </a:solidFill>
              </a:rPr>
              <a:t> attenua la sanzione della perdita retroattiva di efficacia del decreto non convertito, venendo il ricorso ripetuto alla reiterazione a suscitare nell'ordinamento un'aspettativa circa la possibilità di consolidare gli effetti determinati dalla decretazione d'urgenza mediante la sanatoria finale della disciplina reiterata.</a:t>
            </a:r>
          </a:p>
          <a:p>
            <a:pPr algn="l"/>
            <a:r>
              <a:rPr lang="it-IT" sz="1600" dirty="0">
                <a:solidFill>
                  <a:schemeClr val="tx1"/>
                </a:solidFill>
              </a:rPr>
              <a:t>Su di un piano più generale, la prassi della reiterazione, tanto più se diffusa e prolungata nel tempo - come e' accaduto nella esperienza più recente - viene, di conseguenza, a incidere negli equilibri istituzionali (v. </a:t>
            </a:r>
            <a:r>
              <a:rPr lang="it-IT" sz="1600" u="sng" dirty="0">
                <a:solidFill>
                  <a:schemeClr val="tx1"/>
                </a:solidFill>
                <a:hlinkClick r:id="rId2"/>
              </a:rPr>
              <a:t>sentenza n. 302 del 1988</a:t>
            </a:r>
            <a:r>
              <a:rPr lang="it-IT" sz="1600" dirty="0">
                <a:solidFill>
                  <a:schemeClr val="tx1"/>
                </a:solidFill>
              </a:rPr>
              <a:t>), alterando i caratteri della stessa forma di governo e l'attribuzione della funzione legislativa ordinaria al Parlamento (art. 70 della Costituzione).</a:t>
            </a:r>
          </a:p>
          <a:p>
            <a:pPr algn="l"/>
            <a:r>
              <a:rPr lang="it-IT" sz="1600" dirty="0">
                <a:solidFill>
                  <a:schemeClr val="tx1"/>
                </a:solidFill>
              </a:rPr>
              <a:t>Non solo. Questa prassi, se diffusa e prolungata, finisce per intaccare anche la certezza del diritto nei rapporti tra i diversi soggetti, per l'impossibilità di prevedere sia la durata nel tempo delle norme reiterate che l'esito finale del processo di conversione: con conseguenze ancora più gravi quando il decreto reiterato venga a incidere nella sfera dei diritti fondamentali o - come nella specie - nella materia penale o sia, comunque, tale da produrre effetti non più reversibili nel caso di una mancata conversione finale (v. </a:t>
            </a:r>
            <a:r>
              <a:rPr lang="it-IT" sz="1600" u="sng" dirty="0">
                <a:solidFill>
                  <a:schemeClr val="tx1"/>
                </a:solidFill>
                <a:hlinkClick r:id="rId3"/>
              </a:rPr>
              <a:t>sentenza n. 161 del 1995</a:t>
            </a:r>
            <a:r>
              <a:rPr lang="it-IT" sz="1600" dirty="0">
                <a:solidFill>
                  <a:schemeClr val="tx1"/>
                </a:solidFill>
              </a:rPr>
              <a:t>;</a:t>
            </a:r>
            <a:r>
              <a:rPr lang="it-IT" sz="1600" u="sng" dirty="0">
                <a:solidFill>
                  <a:schemeClr val="tx1"/>
                </a:solidFill>
                <a:hlinkClick r:id="rId4"/>
              </a:rPr>
              <a:t>ordinanza n. 197 del 1996</a:t>
            </a:r>
            <a:r>
              <a:rPr lang="it-IT" sz="1600" dirty="0">
                <a:solidFill>
                  <a:schemeClr val="tx1"/>
                </a:solidFill>
              </a:rPr>
              <a:t>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Reiterazione del d-l: sent. 360/1996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Reiterazione del d-l: sent. 360/1996</dc:title>
  <dc:creator> </dc:creator>
  <cp:lastModifiedBy> </cp:lastModifiedBy>
  <cp:revision>1</cp:revision>
  <dcterms:created xsi:type="dcterms:W3CDTF">2012-10-29T10:25:48Z</dcterms:created>
  <dcterms:modified xsi:type="dcterms:W3CDTF">2012-10-29T10:28:15Z</dcterms:modified>
</cp:coreProperties>
</file>